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8" r:id="rId3"/>
    <p:sldId id="286" r:id="rId4"/>
    <p:sldId id="288" r:id="rId5"/>
    <p:sldId id="289" r:id="rId6"/>
    <p:sldId id="290" r:id="rId7"/>
    <p:sldId id="29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n Afflerbach" initials="BA" lastIdx="1" clrIdx="0">
    <p:extLst>
      <p:ext uri="{19B8F6BF-5375-455C-9EA6-DF929625EA0E}">
        <p15:presenceInfo xmlns:p15="http://schemas.microsoft.com/office/powerpoint/2012/main" userId="6b18fdee89c02ef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3" autoAdjust="0"/>
    <p:restoredTop sz="80674" autoAdjust="0"/>
  </p:normalViewPr>
  <p:slideViewPr>
    <p:cSldViewPr snapToGrid="0">
      <p:cViewPr varScale="1">
        <p:scale>
          <a:sx n="101" d="100"/>
          <a:sy n="101" d="100"/>
        </p:scale>
        <p:origin x="11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png>
</file>

<file path=ppt/media/image23.svg>
</file>

<file path=ppt/media/image24.png>
</file>

<file path=ppt/media/image25.svg>
</file>

<file path=ppt/media/image26.tiff>
</file>

<file path=ppt/media/image27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219CC-DB96-48AB-BEB6-60F06109739A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93E84-4C85-4E2E-ACDE-8F45EF13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8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Outside of a lab environment where you have the ability to generate your own data, the most common way to obtain data would be to search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publically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available databases</a:t>
            </a:r>
          </a:p>
          <a:p>
            <a:pPr marL="171450" indent="-171450" rtl="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Among the 5 examples here each of them are tailored towards certain classes of materials or types of data. See notes below.</a:t>
            </a:r>
          </a:p>
          <a:p>
            <a:pPr rtl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ASM: alloys</a:t>
            </a: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Materials Project: computationally calculated properties</a:t>
            </a: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Materials Data Facility: comprehensive database</a:t>
            </a: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PubChem: chemical information</a:t>
            </a:r>
          </a:p>
          <a:p>
            <a:pPr rtl="0"/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Citrination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comprehensive database; integrated into ML workflow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93E84-4C85-4E2E-ACDE-8F45EF1394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858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These tools (and many more) give you incredible control over your data. And they are already built for you. Can do all parts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seperately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- What’s shown here is merely the tip of the iceberg. If you need to accomplish something, chances are there’re already tools built for it, so make good use of existing tools.</a:t>
            </a:r>
          </a:p>
          <a:p>
            <a:r>
              <a:rPr lang="en-US" dirty="0"/>
              <a:t>- While it is essential to become comfortable using these tools, mastery takes time and isn’t a focus of this curriculum.</a:t>
            </a:r>
          </a:p>
          <a:p>
            <a:r>
              <a:rPr lang="en-US" dirty="0"/>
              <a:t>- However, you will get a chance to see these tools in action in the accompanying lab activity (if lab activity is used in conjunction with this module).</a:t>
            </a:r>
          </a:p>
          <a:p>
            <a:pPr rtl="0"/>
            <a:endParaRPr lang="en-US" dirty="0"/>
          </a:p>
          <a:p>
            <a:pPr rtl="0"/>
            <a:r>
              <a:rPr lang="en-US" dirty="0"/>
              <a:t>NumPy: scientific computing (e.g. multidimensional arrays)</a:t>
            </a:r>
          </a:p>
          <a:p>
            <a:r>
              <a:rPr lang="en-US" dirty="0"/>
              <a:t>Pandas: data manipulation and analysis</a:t>
            </a:r>
          </a:p>
          <a:p>
            <a:r>
              <a:rPr lang="en-US" dirty="0"/>
              <a:t>Matplotlib: data visualization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93E84-4C85-4E2E-ACDE-8F45EF13942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54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>
              <a:buFontTx/>
              <a:buChar char="-"/>
            </a:pPr>
            <a:r>
              <a:rPr lang="en-US" dirty="0"/>
              <a:t>These next few tools </a:t>
            </a:r>
            <a:r>
              <a:rPr lang="en-US" b="1" dirty="0"/>
              <a:t>implement machine learning algorithms and steps from the workflow.</a:t>
            </a:r>
          </a:p>
          <a:p>
            <a:pPr marL="171450" indent="-171450" rtl="0">
              <a:buFontTx/>
              <a:buChar char="-"/>
            </a:pPr>
            <a:r>
              <a:rPr lang="en-US" dirty="0"/>
              <a:t>For example there is a specific module within the scikit-learn package that can run a number of different cross validation routines</a:t>
            </a:r>
          </a:p>
          <a:p>
            <a:pPr marL="171450" indent="-171450" rtl="0">
              <a:buFontTx/>
              <a:buChar char="-"/>
            </a:pPr>
            <a:r>
              <a:rPr lang="en-US" dirty="0"/>
              <a:t>Scikit-learn can implement a wide variety of models, but doesn’t cover neural networks beyond simple configurations</a:t>
            </a:r>
          </a:p>
          <a:p>
            <a:pPr marL="171450" indent="-171450" rtl="0">
              <a:buFontTx/>
              <a:buChar char="-"/>
            </a:pPr>
            <a:r>
              <a:rPr lang="en-US" dirty="0" err="1"/>
              <a:t>Tensorflow</a:t>
            </a:r>
            <a:r>
              <a:rPr lang="en-US" dirty="0"/>
              <a:t>/</a:t>
            </a:r>
            <a:r>
              <a:rPr lang="en-US" dirty="0" err="1"/>
              <a:t>Keras</a:t>
            </a:r>
            <a:r>
              <a:rPr lang="en-US" dirty="0"/>
              <a:t> are targeted more specifically towards building neural network type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93E84-4C85-4E2E-ACDE-8F45EF13942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843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>
              <a:buFontTx/>
              <a:buChar char="-"/>
            </a:pPr>
            <a:r>
              <a:rPr lang="en-US" dirty="0"/>
              <a:t>Two packages that enable a full end to end workflow and MASTML and Citrine Informatics “</a:t>
            </a:r>
            <a:r>
              <a:rPr lang="en-US" dirty="0" err="1"/>
              <a:t>Citrination</a:t>
            </a:r>
            <a:r>
              <a:rPr lang="en-US" dirty="0"/>
              <a:t>” platform. Both enable users to start with a dataset of compositions and target values and get back a full output of trained models with validation on performance.</a:t>
            </a:r>
          </a:p>
          <a:p>
            <a:pPr marL="171450" indent="-171450" rtl="0">
              <a:buFontTx/>
              <a:buChar char="-"/>
            </a:pPr>
            <a:r>
              <a:rPr lang="en-US" dirty="0"/>
              <a:t>There are also several packages that are focused on materials specific featurization. Remember that generating features is a key step in the workflow, and these allow material compositions to be transformed into feature vectors that can be used by ML models. </a:t>
            </a:r>
          </a:p>
          <a:p>
            <a:pPr marL="171450" indent="-171450" rtl="0">
              <a:buFontTx/>
              <a:buChar char="-"/>
            </a:pPr>
            <a:r>
              <a:rPr lang="en-US" dirty="0" err="1"/>
              <a:t>Citrination</a:t>
            </a:r>
            <a:r>
              <a:rPr lang="en-US" dirty="0"/>
              <a:t> and MASTML take advantage of these strategies in their workflows.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93E84-4C85-4E2E-ACDE-8F45EF13942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3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>
              <a:buFontTx/>
              <a:buChar char="-"/>
            </a:pPr>
            <a:r>
              <a:rPr lang="en-US" dirty="0"/>
              <a:t>Depending on dataset size, many aspects of ML can be performed locally on your laptop!</a:t>
            </a:r>
          </a:p>
          <a:p>
            <a:pPr marL="171450" indent="-171450" rtl="0">
              <a:buFontTx/>
              <a:buChar char="-"/>
            </a:pPr>
            <a:r>
              <a:rPr lang="en-US" dirty="0"/>
              <a:t>However, if running into run time issues there are many cheap to free solutions to getting more computing power.</a:t>
            </a:r>
          </a:p>
          <a:p>
            <a:pPr marL="171450" indent="-171450" rtl="0">
              <a:buFontTx/>
              <a:buChar char="-"/>
            </a:pPr>
            <a:r>
              <a:rPr lang="en-US" dirty="0"/>
              <a:t>Key takeaway is that computing power should not be a limiting factor, don’t let it dissuade you!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93E84-4C85-4E2E-ACDE-8F45EF13942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136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93E84-4C85-4E2E-ACDE-8F45EF13942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08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BFA15-FE96-46BE-8DBD-28BBF7785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235BF4-008E-41EC-B908-E64315D62D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D65AC-13B9-46C8-9893-00344709B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5CE24-E761-463D-B4D3-360C55D38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98D5D-2716-478E-AEC5-48AD82E5D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894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B5C3B-6258-4852-B8CB-013FCBF67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85FEDC-F500-42D8-8E1C-41776665D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9E75E-5714-4AA5-BBD9-7E91B699C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E1CE8-1AE6-4582-8338-1FF790E0B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40C98-60E0-4BCD-BCB3-D5B14448A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694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C8287D-F715-472A-8B13-0A279FAE1E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62F038-3199-4731-A4BB-0B68210E13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1A622-76B3-4B04-9558-5F7DF0F6D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A62F7-3735-4C9A-B944-32316DE93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4EC61-9617-4C8A-8933-E2F3C4EB9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67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B9BEC-39D0-4B56-AB02-4B3FAD31F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6ABB5-6251-4455-B218-F651DF61D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E0E08-4F80-435E-82E7-C3450636B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55094A-4D0C-405B-B2D6-6A3DF7FD5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38122-07D0-40BA-AF75-F0E63AA53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20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52182-06BA-4A57-9ED3-C70D35E2A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EFCCD-BC44-41C8-A401-48554511F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ED12D-AC5C-4D37-A2D2-A2EF2649B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FC71D3-408E-4452-ADDE-AC7D1DA89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F1D73-85F4-4F2B-BF2C-8343CE2AA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89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41E78-4D54-42FA-9E9A-585E02E8D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6F38-0B73-4B3E-8BCF-6BD66BDA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2688C-31F5-48A1-8CD6-0F7AC555A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9D6DA-6DCB-4788-AB24-D1B0997A0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8FECE-6061-4F37-9E67-8D9228363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08A03-AD9C-49BF-8E9B-FDB885D02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132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EA98E-0D85-4B8B-B641-2F1E1994D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DD781-BD9F-4099-9705-A8071D14C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4B771-11A2-495A-A966-F87EA8AD5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A8A269-6B27-413F-B589-40251741C6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9DEEA-326A-467C-950C-003B80170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2A6045-7663-4F99-9EE3-CB068652D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4856C0-99D1-4C6C-A75F-796DF429F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010ED5-192A-4CF2-ACD3-647017DD7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65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A8717-AABC-452A-9E67-CB9223D2B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8D4B6-3043-4F62-B67D-37128E2E2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E92567-7A05-44C1-8F4D-E4B48873F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F0B573-8B29-402B-A2DA-18311C943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84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9C3DC2-5F03-4B1A-9291-AE75D1020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C5AF07-B6C4-46E6-971D-A4455C24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D3C1A6-EECB-4FD2-823E-5D354200E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57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ADDD7-A9D1-45B5-B9FA-5F9CE4511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B01D5-1AC4-48E8-8F8C-A14C60F90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EF178F-E20C-4696-B0B4-0D01B80D1D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ACD536-68E3-4AE6-8F14-062B293D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0CA14B-9C99-40B5-B2D1-EEC481262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3272E-A73C-4292-ACCF-AEB259082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50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9AB9F-6E41-401C-B173-30CCB2F80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7DFE61-FD04-4A6F-8192-81AA6C5401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6C9E8-2420-4B3A-AC18-9B7E4B1F03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A0C1D6-7D57-450D-8D4D-5D0E1BDAE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ECBB3-3FE2-434A-9A05-79ED7425C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5DA52-D5E8-4FDC-9A73-3210EE4D1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730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B28185-13CB-4FEF-A383-71853CBAE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ED4C0F-AFE2-4616-8DC0-C4C6BC930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A5F48-CB65-4445-8F2F-DB5F2915CC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F24ED7-8326-4ACA-B215-95BF3A307EDF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59428-F92E-446F-9A24-B07F841E5C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F3BCC-8B81-439E-937E-91CA5D8BA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F98C7-B022-4B23-A980-5F5A6EC1B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09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7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tiff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10" Type="http://schemas.openxmlformats.org/officeDocument/2006/relationships/image" Target="../media/image27.tiff"/><Relationship Id="rId4" Type="http://schemas.openxmlformats.org/officeDocument/2006/relationships/image" Target="../media/image21.tiff"/><Relationship Id="rId9" Type="http://schemas.openxmlformats.org/officeDocument/2006/relationships/image" Target="../media/image26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46D10-003A-4376-8470-41C859524B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Module 5:</a:t>
            </a:r>
            <a:br>
              <a:rPr lang="en-US" dirty="0"/>
            </a:br>
            <a:r>
              <a:rPr lang="en-US" dirty="0"/>
              <a:t>Machine Learning Tools For Materials Science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FDABA74-ACCF-754A-BB2E-924AF2EDD9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76613-6AF6-6A42-AB43-1E9BE5F69D0A}"/>
              </a:ext>
            </a:extLst>
          </p:cNvPr>
          <p:cNvSpPr txBox="1"/>
          <p:nvPr/>
        </p:nvSpPr>
        <p:spPr>
          <a:xfrm>
            <a:off x="5343525" y="5827710"/>
            <a:ext cx="5324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Acknowledge to Ben </a:t>
            </a:r>
            <a:r>
              <a:rPr lang="en-US" dirty="0" err="1"/>
              <a:t>Afflerbach</a:t>
            </a:r>
            <a:r>
              <a:rPr lang="en-US" dirty="0"/>
              <a:t> and Dane Morgan</a:t>
            </a:r>
          </a:p>
        </p:txBody>
      </p:sp>
    </p:spTree>
    <p:extLst>
      <p:ext uri="{BB962C8B-B14F-4D97-AF65-F5344CB8AC3E}">
        <p14:creationId xmlns:p14="http://schemas.microsoft.com/office/powerpoint/2010/main" val="3580728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39847-B204-4FC9-B47B-008B9BEC7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Materials Databases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E322A23F-D38E-49CE-8DA2-8A0AC80CA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7454" y="2855698"/>
            <a:ext cx="2768600" cy="7239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BF8D331-326A-49BE-B1EC-689B7A2771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7547" y="5019627"/>
            <a:ext cx="4241800" cy="8382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D9E9591-2452-4FD1-83AA-273CE22BA58D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324" y="2456641"/>
            <a:ext cx="2956246" cy="154710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C6839ED-C727-472B-8A2E-A4E5713708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0547" y="3701483"/>
            <a:ext cx="3795800" cy="956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E680836B-30A7-4840-9523-B123965B01FD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37454" y="3775027"/>
            <a:ext cx="2540000" cy="208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17DA428-FBDC-794B-8CEB-BC3B0400B7B6}"/>
              </a:ext>
            </a:extLst>
          </p:cNvPr>
          <p:cNvSpPr/>
          <p:nvPr/>
        </p:nvSpPr>
        <p:spPr>
          <a:xfrm>
            <a:off x="1170028" y="1027906"/>
            <a:ext cx="1066002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ASM: alloys</a:t>
            </a:r>
          </a:p>
          <a:p>
            <a:r>
              <a:rPr lang="en-US" dirty="0"/>
              <a:t>Materials Project: computationally calculated properties</a:t>
            </a:r>
          </a:p>
          <a:p>
            <a:r>
              <a:rPr lang="en-US" dirty="0"/>
              <a:t>Materials Data Facility: comprehensive database</a:t>
            </a:r>
          </a:p>
          <a:p>
            <a:r>
              <a:rPr lang="en-US" dirty="0"/>
              <a:t>PubChem: chemical information</a:t>
            </a:r>
          </a:p>
          <a:p>
            <a:r>
              <a:rPr lang="en-US" dirty="0" err="1"/>
              <a:t>Citrination</a:t>
            </a:r>
            <a:r>
              <a:rPr lang="en-US" dirty="0"/>
              <a:t>: comprehensive database; integrated into ML workflow</a:t>
            </a:r>
          </a:p>
        </p:txBody>
      </p:sp>
    </p:spTree>
    <p:extLst>
      <p:ext uri="{BB962C8B-B14F-4D97-AF65-F5344CB8AC3E}">
        <p14:creationId xmlns:p14="http://schemas.microsoft.com/office/powerpoint/2010/main" val="1555786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39847-B204-4FC9-B47B-008B9BEC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939"/>
          </a:xfrm>
        </p:spPr>
        <p:txBody>
          <a:bodyPr/>
          <a:lstStyle/>
          <a:p>
            <a:pPr algn="ctr"/>
            <a:r>
              <a:rPr lang="en-US" dirty="0"/>
              <a:t>Typical Language – Python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C24E63-8526-437F-A073-61E52851A41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4646" y="5121029"/>
            <a:ext cx="3337247" cy="8009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5771580-6859-4D1A-AEF0-6C9BE3FA93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486" y="4953000"/>
            <a:ext cx="2840595" cy="11362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3E6DF0-8ED4-4D74-BE7D-EAA037A11DC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59255" y="2097470"/>
            <a:ext cx="2748031" cy="24745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45006DB-80DE-49D8-9392-22BCEC182CE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44487" y="5847522"/>
            <a:ext cx="1625600" cy="4834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BB406C1-A391-40CF-A216-2527CD567BA7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9093" y="2423458"/>
            <a:ext cx="3560093" cy="18225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5805A18-02A5-DA23-A944-31F171A14651}"/>
              </a:ext>
            </a:extLst>
          </p:cNvPr>
          <p:cNvSpPr txBox="1"/>
          <p:nvPr/>
        </p:nvSpPr>
        <p:spPr>
          <a:xfrm>
            <a:off x="639093" y="1377863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Free, widely used, many libraries and existing code for what you need (numerical libraries, data types, plotting, ML routines, etc.). For example, some basic Python Data Science Tools are: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A496D9-EC2B-5183-8488-745748BE8042}"/>
              </a:ext>
            </a:extLst>
          </p:cNvPr>
          <p:cNvSpPr txBox="1"/>
          <p:nvPr/>
        </p:nvSpPr>
        <p:spPr>
          <a:xfrm>
            <a:off x="639093" y="6153519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People also use </a:t>
            </a:r>
            <a:r>
              <a:rPr lang="en-US" dirty="0" err="1"/>
              <a:t>Matlab</a:t>
            </a:r>
            <a:r>
              <a:rPr lang="en-US" dirty="0"/>
              <a:t>, R, 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1FB9BC-A3AD-1ABF-3C7A-2FCDB37163A2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70642" y="2075383"/>
            <a:ext cx="1381468" cy="1600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AB4360-830B-C19D-3CA8-714B84AB228D}"/>
              </a:ext>
            </a:extLst>
          </p:cNvPr>
          <p:cNvSpPr txBox="1"/>
          <p:nvPr/>
        </p:nvSpPr>
        <p:spPr>
          <a:xfrm>
            <a:off x="8623126" y="3931703"/>
            <a:ext cx="27306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Standard notebook to organize python code – see lab.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9370D0-F9ED-AA41-BCE8-4D00B58E8C8D}"/>
              </a:ext>
            </a:extLst>
          </p:cNvPr>
          <p:cNvSpPr/>
          <p:nvPr/>
        </p:nvSpPr>
        <p:spPr>
          <a:xfrm>
            <a:off x="7932984" y="4974069"/>
            <a:ext cx="428381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NumPy: scientific computing </a:t>
            </a:r>
          </a:p>
          <a:p>
            <a:r>
              <a:rPr lang="en-US" dirty="0"/>
              <a:t>(e.g. multidimensional arrays)</a:t>
            </a:r>
          </a:p>
          <a:p>
            <a:r>
              <a:rPr lang="en-US" dirty="0"/>
              <a:t>Pandas: </a:t>
            </a:r>
            <a:r>
              <a:rPr lang="en-US" b="1" dirty="0"/>
              <a:t>data manipulation and analysis</a:t>
            </a:r>
          </a:p>
          <a:p>
            <a:r>
              <a:rPr lang="en-US" dirty="0"/>
              <a:t>Matplotlib: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279244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39847-B204-4FC9-B47B-008B9BEC7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Few Basic Python-Based Machine Learning Tools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FE89BD6-5F50-44A0-A306-0A1C8770202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35897" y="1911223"/>
            <a:ext cx="2819400" cy="15177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5F55BF5-FD76-40A4-BA32-C5430901CF7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17494" y="2569539"/>
            <a:ext cx="2590801" cy="7513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315EF1-E96F-4C0B-9B6B-09E8EDBEF56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60915" y="3683266"/>
            <a:ext cx="2743200" cy="1517778"/>
          </a:xfrm>
          <a:prstGeom prst="rect">
            <a:avLst/>
          </a:prstGeom>
        </p:spPr>
      </p:pic>
      <p:pic>
        <p:nvPicPr>
          <p:cNvPr id="1028" name="Picture 4" descr="PyTorch Basics in 4 Minutes. PyTorch Basics in 4 Minutes | by Sanyam  Bhutani | Data Science Network (DSNet) | Medium">
            <a:extLst>
              <a:ext uri="{FF2B5EF4-FFF2-40B4-BE49-F238E27FC236}">
                <a16:creationId xmlns:a16="http://schemas.microsoft.com/office/drawing/2014/main" id="{F35E3EC6-2841-3CC2-9BA1-1C07936F6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706" y="4319911"/>
            <a:ext cx="4523719" cy="1238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E59DE52-8530-8EE6-1D56-F3409ECB6CF5}"/>
              </a:ext>
            </a:extLst>
          </p:cNvPr>
          <p:cNvSpPr/>
          <p:nvPr/>
        </p:nvSpPr>
        <p:spPr>
          <a:xfrm>
            <a:off x="6662805" y="2190487"/>
            <a:ext cx="495299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12F442-DFF7-10F2-7E12-D61669196DC9}"/>
              </a:ext>
            </a:extLst>
          </p:cNvPr>
          <p:cNvSpPr txBox="1"/>
          <p:nvPr/>
        </p:nvSpPr>
        <p:spPr>
          <a:xfrm>
            <a:off x="516484" y="2005821"/>
            <a:ext cx="2320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Good for almost all ML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D4558C-FA4F-2FF2-12BC-46DDF0B9C885}"/>
              </a:ext>
            </a:extLst>
          </p:cNvPr>
          <p:cNvSpPr txBox="1"/>
          <p:nvPr/>
        </p:nvSpPr>
        <p:spPr>
          <a:xfrm>
            <a:off x="677137" y="4165113"/>
            <a:ext cx="3117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Good for deep neural networks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BF02B-6E93-25B8-56E8-B3730359228F}"/>
              </a:ext>
            </a:extLst>
          </p:cNvPr>
          <p:cNvSpPr txBox="1"/>
          <p:nvPr/>
        </p:nvSpPr>
        <p:spPr>
          <a:xfrm>
            <a:off x="6662805" y="1726557"/>
            <a:ext cx="3117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Good for deep neural networks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784C65-3689-F040-BE4D-8F28B29ABE10}"/>
              </a:ext>
            </a:extLst>
          </p:cNvPr>
          <p:cNvSpPr/>
          <p:nvPr/>
        </p:nvSpPr>
        <p:spPr>
          <a:xfrm>
            <a:off x="516484" y="6036911"/>
            <a:ext cx="114993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Tx/>
              <a:buChar char="-"/>
            </a:pPr>
            <a:r>
              <a:rPr lang="en-US" dirty="0" err="1"/>
              <a:t>Scikit</a:t>
            </a:r>
            <a:r>
              <a:rPr lang="en-US" dirty="0"/>
              <a:t>-learn can implement a wide variety of models, </a:t>
            </a:r>
            <a:r>
              <a:rPr lang="en-US" b="1" dirty="0"/>
              <a:t>but doesn’t cover neural networks beyond simple configurations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Tensorflow</a:t>
            </a:r>
            <a:r>
              <a:rPr lang="en-US" dirty="0"/>
              <a:t>/</a:t>
            </a:r>
            <a:r>
              <a:rPr lang="en-US" dirty="0" err="1"/>
              <a:t>Keras</a:t>
            </a:r>
            <a:r>
              <a:rPr lang="en-US" dirty="0"/>
              <a:t> are targeted </a:t>
            </a:r>
            <a:r>
              <a:rPr lang="en-US" b="1" dirty="0"/>
              <a:t>more specifically towards building neural network type models</a:t>
            </a:r>
          </a:p>
        </p:txBody>
      </p:sp>
    </p:spTree>
    <p:extLst>
      <p:ext uri="{BB962C8B-B14F-4D97-AF65-F5344CB8AC3E}">
        <p14:creationId xmlns:p14="http://schemas.microsoft.com/office/powerpoint/2010/main" val="1365459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39847-B204-4FC9-B47B-008B9BEC7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Python-Based Materials Specific Machine Learning Tools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36F483D-7EE3-4384-9035-2FB9B0A648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27645" y="2246934"/>
            <a:ext cx="2133600" cy="194101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32EDB60-610D-4633-AFBE-37729B4FC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5003" y="2106514"/>
            <a:ext cx="4038600" cy="9525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EC47CFA-8150-4E26-8777-47084F174D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0317" y="3649517"/>
            <a:ext cx="2799371" cy="103226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C50C22A-0E6B-44FC-AEA5-D38F46A9C884}"/>
              </a:ext>
            </a:extLst>
          </p:cNvPr>
          <p:cNvSpPr/>
          <p:nvPr/>
        </p:nvSpPr>
        <p:spPr>
          <a:xfrm>
            <a:off x="838200" y="1690688"/>
            <a:ext cx="51124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Barlow Semi Condensed Medium" pitchFamily="2" charset="77"/>
              </a:rPr>
              <a:t>full Supervised Learning workflow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C5C9114-6904-49AD-80F7-5E6E7DA4058B}"/>
              </a:ext>
            </a:extLst>
          </p:cNvPr>
          <p:cNvSpPr/>
          <p:nvPr/>
        </p:nvSpPr>
        <p:spPr>
          <a:xfrm>
            <a:off x="8024693" y="1720416"/>
            <a:ext cx="20306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Barlow Semi Condensed Medium" pitchFamily="2" charset="77"/>
              </a:rPr>
              <a:t>featurization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85DBB44-CCEA-4BC4-B39C-5DF251D544CE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52503" y="2355453"/>
            <a:ext cx="3492500" cy="17462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41226EE-268D-44F5-8AD9-8C174F308D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0145" y="4124379"/>
            <a:ext cx="2768600" cy="7239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9C1C08B-F4E4-634B-B219-DB11C478740C}"/>
              </a:ext>
            </a:extLst>
          </p:cNvPr>
          <p:cNvSpPr/>
          <p:nvPr/>
        </p:nvSpPr>
        <p:spPr>
          <a:xfrm>
            <a:off x="114300" y="4848279"/>
            <a:ext cx="122301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Tx/>
              <a:buChar char="-"/>
            </a:pPr>
            <a:r>
              <a:rPr lang="en-US" dirty="0"/>
              <a:t>Two packages that enable a full end to end workflow and MASTML and Citrine Informatics “</a:t>
            </a:r>
            <a:r>
              <a:rPr lang="en-US" dirty="0" err="1"/>
              <a:t>Citrination</a:t>
            </a:r>
            <a:r>
              <a:rPr lang="en-US" dirty="0"/>
              <a:t>” platform. </a:t>
            </a:r>
          </a:p>
          <a:p>
            <a:r>
              <a:rPr lang="en-US" b="1" dirty="0"/>
              <a:t>Both enable users to start with a dataset of compositions and target values and get back a full output of trained models with validation on performance.</a:t>
            </a:r>
          </a:p>
          <a:p>
            <a:endParaRPr lang="en-US" b="1" dirty="0"/>
          </a:p>
          <a:p>
            <a:pPr marL="171450" indent="-171450">
              <a:buFontTx/>
              <a:buChar char="-"/>
            </a:pPr>
            <a:r>
              <a:rPr lang="en-US" dirty="0"/>
              <a:t>There are also several packages that are focused on materials specific featurization. </a:t>
            </a:r>
            <a:r>
              <a:rPr lang="en-US" b="1" dirty="0"/>
              <a:t>Remember that generating features is a key step in the workflow,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and these allow material compositions to be transformed into feature vectors that can be used by ML models. </a:t>
            </a:r>
          </a:p>
        </p:txBody>
      </p:sp>
    </p:spTree>
    <p:extLst>
      <p:ext uri="{BB962C8B-B14F-4D97-AF65-F5344CB8AC3E}">
        <p14:creationId xmlns:p14="http://schemas.microsoft.com/office/powerpoint/2010/main" val="1892953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39847-B204-4FC9-B47B-008B9BEC7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Hardware for Machine Learning – Much is Free!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353C6E8-6786-4344-8CF4-3B56A4C8B5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353540"/>
              </p:ext>
            </p:extLst>
          </p:nvPr>
        </p:nvGraphicFramePr>
        <p:xfrm>
          <a:off x="1152548" y="4057174"/>
          <a:ext cx="7543800" cy="1686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71900">
                  <a:extLst>
                    <a:ext uri="{9D8B030D-6E8A-4147-A177-3AD203B41FA5}">
                      <a16:colId xmlns:a16="http://schemas.microsoft.com/office/drawing/2014/main" val="4138552382"/>
                    </a:ext>
                  </a:extLst>
                </a:gridCol>
                <a:gridCol w="3771900">
                  <a:extLst>
                    <a:ext uri="{9D8B030D-6E8A-4147-A177-3AD203B41FA5}">
                      <a16:colId xmlns:a16="http://schemas.microsoft.com/office/drawing/2014/main" val="40018689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Laptop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GPUs / TPUs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0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Small datasets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Large datasets</a:t>
                      </a:r>
                    </a:p>
                    <a:p>
                      <a:pPr algn="ctr"/>
                      <a:r>
                        <a:rPr lang="en-US" dirty="0"/>
                        <a:t>(e.g. image recognition)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760259"/>
                  </a:ext>
                </a:extLst>
              </a:tr>
              <a:tr h="6756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There are free ways to get access (e.g., Google </a:t>
                      </a:r>
                      <a:r>
                        <a:rPr lang="en-US" dirty="0" err="1"/>
                        <a:t>CoLab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NanoHub</a:t>
                      </a:r>
                      <a:r>
                        <a:rPr lang="en-US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7962659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C05A32F2-1812-4EE1-ABA7-0748CB6EE9A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1998" y="2050970"/>
            <a:ext cx="3525841" cy="20062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570E13-95A9-48F0-9A17-0223FF32CA1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4398" y="2119550"/>
            <a:ext cx="3352800" cy="1760220"/>
          </a:xfrm>
          <a:prstGeom prst="rect">
            <a:avLst/>
          </a:prstGeom>
        </p:spPr>
      </p:pic>
      <p:pic>
        <p:nvPicPr>
          <p:cNvPr id="15" name="Graphic 14" descr="Dollar">
            <a:extLst>
              <a:ext uri="{FF2B5EF4-FFF2-40B4-BE49-F238E27FC236}">
                <a16:creationId xmlns:a16="http://schemas.microsoft.com/office/drawing/2014/main" id="{44B96966-A380-4F39-8428-BC23989FE3A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4298" y="5578252"/>
            <a:ext cx="571500" cy="571500"/>
          </a:xfrm>
          <a:prstGeom prst="rect">
            <a:avLst/>
          </a:prstGeom>
        </p:spPr>
      </p:pic>
      <p:pic>
        <p:nvPicPr>
          <p:cNvPr id="16" name="Graphic 15" descr="Database">
            <a:extLst>
              <a:ext uri="{FF2B5EF4-FFF2-40B4-BE49-F238E27FC236}">
                <a16:creationId xmlns:a16="http://schemas.microsoft.com/office/drawing/2014/main" id="{1074903E-C7A7-4A01-A338-BB3D7A233FAA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4298" y="4867832"/>
            <a:ext cx="571500" cy="571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36B40D5-A4D2-8AD8-9C4E-31A08F5D3D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94857" y="3879770"/>
            <a:ext cx="3069882" cy="12240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A64C86-70A4-12C2-1D0E-77263DC6A4EF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51900" y="5153582"/>
            <a:ext cx="2501900" cy="110651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1D9819-84DB-1B4F-BC97-84263CF0B52B}"/>
              </a:ext>
            </a:extLst>
          </p:cNvPr>
          <p:cNvSpPr/>
          <p:nvPr/>
        </p:nvSpPr>
        <p:spPr>
          <a:xfrm>
            <a:off x="938213" y="5914185"/>
            <a:ext cx="112537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Tx/>
              <a:buChar char="-"/>
            </a:pPr>
            <a:r>
              <a:rPr lang="en-US" dirty="0"/>
              <a:t>Depending on dataset size, many aspects of ML can be performed locally on your laptop!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However, if running into run time issues there are many cheap to free solutions to getting more computing power.</a:t>
            </a:r>
          </a:p>
          <a:p>
            <a:pPr marL="171450" indent="-171450">
              <a:buFontTx/>
              <a:buChar char="-"/>
            </a:pPr>
            <a:r>
              <a:rPr lang="en-US" dirty="0"/>
              <a:t>Key takeaway is that computing power should not be a limiting factor</a:t>
            </a:r>
          </a:p>
        </p:txBody>
      </p:sp>
    </p:spTree>
    <p:extLst>
      <p:ext uri="{BB962C8B-B14F-4D97-AF65-F5344CB8AC3E}">
        <p14:creationId xmlns:p14="http://schemas.microsoft.com/office/powerpoint/2010/main" val="3089458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39847-B204-4FC9-B47B-008B9BEC7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C7B83C-037A-424E-B77B-3E579C2B9BD2}"/>
              </a:ext>
            </a:extLst>
          </p:cNvPr>
          <p:cNvSpPr txBox="1"/>
          <p:nvPr/>
        </p:nvSpPr>
        <p:spPr>
          <a:xfrm>
            <a:off x="838200" y="1934817"/>
            <a:ext cx="1051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There are a multitude of tools available to perform various aspects of machine learning. Unless you are at the cutting edge of development, there is probably a tool out there to do whatever you’re trying to do! Don’t re-invent the wheel!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These tools are often free and can be run remotely! Computational power is probably not a limiting factor!</a:t>
            </a:r>
          </a:p>
        </p:txBody>
      </p:sp>
    </p:spTree>
    <p:extLst>
      <p:ext uri="{BB962C8B-B14F-4D97-AF65-F5344CB8AC3E}">
        <p14:creationId xmlns:p14="http://schemas.microsoft.com/office/powerpoint/2010/main" val="3298631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19469</TotalTime>
  <Words>897</Words>
  <Application>Microsoft Macintosh PowerPoint</Application>
  <PresentationFormat>Widescreen</PresentationFormat>
  <Paragraphs>78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Barlow Semi Condensed Medium</vt:lpstr>
      <vt:lpstr>Calibri</vt:lpstr>
      <vt:lpstr>Calibri Light</vt:lpstr>
      <vt:lpstr>Office Theme</vt:lpstr>
      <vt:lpstr>Module 5: Machine Learning Tools For Materials Science</vt:lpstr>
      <vt:lpstr>Materials Databases</vt:lpstr>
      <vt:lpstr>Typical Language – Python</vt:lpstr>
      <vt:lpstr>A Few Basic Python-Based Machine Learning Tools</vt:lpstr>
      <vt:lpstr>Python-Based Materials Specific Machine Learning Tools</vt:lpstr>
      <vt:lpstr>Hardware for Machine Learning – Much is Free!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1: What is Machine Learning</dc:title>
  <dc:creator>Ben Afflerbach</dc:creator>
  <cp:lastModifiedBy>yuan ping</cp:lastModifiedBy>
  <cp:revision>151</cp:revision>
  <dcterms:created xsi:type="dcterms:W3CDTF">2020-01-09T16:33:41Z</dcterms:created>
  <dcterms:modified xsi:type="dcterms:W3CDTF">2024-11-20T04:07:33Z</dcterms:modified>
</cp:coreProperties>
</file>

<file path=docProps/thumbnail.jpeg>
</file>